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6" r:id="rId9"/>
    <p:sldId id="267" r:id="rId10"/>
    <p:sldId id="262" r:id="rId11"/>
    <p:sldId id="264" r:id="rId12"/>
    <p:sldId id="265" r:id="rId13"/>
    <p:sldId id="270" r:id="rId14"/>
    <p:sldId id="269" r:id="rId15"/>
    <p:sldId id="268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90" r:id="rId28"/>
    <p:sldId id="291" r:id="rId29"/>
    <p:sldId id="292" r:id="rId30"/>
    <p:sldId id="293" r:id="rId31"/>
    <p:sldId id="294" r:id="rId32"/>
    <p:sldId id="286" r:id="rId33"/>
    <p:sldId id="284" r:id="rId34"/>
    <p:sldId id="285" r:id="rId35"/>
    <p:sldId id="287" r:id="rId36"/>
    <p:sldId id="288" r:id="rId37"/>
    <p:sldId id="289" r:id="rId38"/>
    <p:sldId id="281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44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91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51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41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13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7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50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6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7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64CBB-C435-4DC2-A80E-7C9B19B79446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483A-07F3-4AC4-B578-082294D8B9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57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331640" y="1844824"/>
            <a:ext cx="73274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Matemática Discreta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699793" y="2855303"/>
            <a:ext cx="6330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100" dirty="0">
                <a:solidFill>
                  <a:srgbClr val="7ABA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de Grafo para problemas complexos de redes de computadores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85A27F-BFE6-83AB-8891-9DF83BD9CDFF}"/>
              </a:ext>
            </a:extLst>
          </p:cNvPr>
          <p:cNvSpPr txBox="1"/>
          <p:nvPr/>
        </p:nvSpPr>
        <p:spPr>
          <a:xfrm>
            <a:off x="4729171" y="5157192"/>
            <a:ext cx="394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Eduardo Maslow De Oliveira Coelho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15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803" y="332656"/>
            <a:ext cx="5616624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Complexa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A3A402-448D-98EC-FEE4-5231FC2C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16912"/>
            <a:ext cx="6010399" cy="42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4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Grafos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004048" y="2659764"/>
            <a:ext cx="4260789" cy="787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Abstração do grafo G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AE08C0-67B8-9150-A95E-9C73206B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8" y="2196601"/>
            <a:ext cx="4968552" cy="312518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949A537-F918-EB20-926E-CA7D91C22368}"/>
              </a:ext>
            </a:extLst>
          </p:cNvPr>
          <p:cNvSpPr txBox="1">
            <a:spLocks/>
          </p:cNvSpPr>
          <p:nvPr/>
        </p:nvSpPr>
        <p:spPr>
          <a:xfrm>
            <a:off x="5004048" y="3429000"/>
            <a:ext cx="4884027" cy="144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Grafo G = (N,E)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 = roteadores 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u,v,x,w,y,z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 = Enlaces ((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),(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u,x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)...)</a:t>
            </a:r>
          </a:p>
          <a:p>
            <a:pPr algn="l">
              <a:lnSpc>
                <a:spcPct val="150000"/>
              </a:lnSpc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6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Custo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004048" y="2492896"/>
            <a:ext cx="5888745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 Custo do enlace 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x,x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</a:p>
          <a:p>
            <a:pPr algn="l">
              <a:lnSpc>
                <a:spcPct val="150000"/>
              </a:lnSpc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: custo(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) = 2</a:t>
            </a:r>
          </a:p>
          <a:p>
            <a:pPr algn="l">
              <a:lnSpc>
                <a:spcPct val="150000"/>
              </a:lnSpc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895437-5587-6A20-A5E7-BB8B8F92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310824"/>
            <a:ext cx="4968552" cy="312518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04A0104-0929-64ED-00B5-2B162E57AE1B}"/>
              </a:ext>
            </a:extLst>
          </p:cNvPr>
          <p:cNvSpPr txBox="1">
            <a:spLocks/>
          </p:cNvSpPr>
          <p:nvPr/>
        </p:nvSpPr>
        <p:spPr>
          <a:xfrm>
            <a:off x="5004048" y="3140968"/>
            <a:ext cx="6264696" cy="2880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</a:rPr>
              <a:t>Pode ser sempre 1 ou</a:t>
            </a:r>
            <a:br>
              <a:rPr lang="pt-BR" sz="1800" dirty="0"/>
            </a:br>
            <a:r>
              <a:rPr lang="pt-BR" sz="1800" dirty="0">
                <a:effectLst/>
                <a:latin typeface="Arial" panose="020B0604020202020204" pitchFamily="34" charset="0"/>
              </a:rPr>
              <a:t>inversamente proporcional a</a:t>
            </a:r>
            <a:br>
              <a:rPr lang="pt-BR" sz="1800" dirty="0"/>
            </a:br>
            <a:r>
              <a:rPr lang="pt-BR" sz="1800" dirty="0">
                <a:effectLst/>
                <a:latin typeface="Arial" panose="020B0604020202020204" pitchFamily="34" charset="0"/>
              </a:rPr>
              <a:t>largura de banda ou inversamente</a:t>
            </a:r>
            <a:br>
              <a:rPr lang="pt-BR" sz="1800" dirty="0"/>
            </a:br>
            <a:r>
              <a:rPr lang="pt-BR" sz="1800" dirty="0">
                <a:effectLst/>
                <a:latin typeface="Arial" panose="020B0604020202020204" pitchFamily="34" charset="0"/>
              </a:rPr>
              <a:t>relacionada ao congestionamento.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79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Grafo – Matriz de Adjacência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39552" y="2058349"/>
            <a:ext cx="8337017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matriz de adjacência guarda informação sobre todas as relações de adjacência de uma rede.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59BD3E-C637-B662-F0A2-6D6E5931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0" y="3216691"/>
            <a:ext cx="2264072" cy="22378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043466-C6E6-6791-E9C9-F25A73B0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641309"/>
            <a:ext cx="5746049" cy="8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Complexa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dinâmica com regras para ligações entre os nós de maneira aleatória.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5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Complexa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1C44A5-05C7-9836-C2AC-A937D4A2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9" y="1916832"/>
            <a:ext cx="6879282" cy="33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547260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Redes Complexas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Modelos mais comuns de redes complexas.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aleatória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sem escala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de pequeno mundo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2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Aleatória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23529" y="1772816"/>
            <a:ext cx="8640960" cy="3672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As arestas são criadas de forma aleatórias independente dos nós.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Evolui a partir da conexão com nós isolados.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Distância entre os nós, quando pequena gera o fenômeno de mundo pequeno.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Distribuição do grau dos nós, cresce de forma logarítmica.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5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Aleatória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1882EF-A0BA-B4DA-FECB-0B4D8790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9" y="3363560"/>
            <a:ext cx="6173488" cy="24752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53D1B5-7F38-14CD-BD38-BCD45C4D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85" y="1420460"/>
            <a:ext cx="6343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9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760640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Mundo Pequeno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Distancia entre nós é pequena.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Transitividade alta.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Tamanho da rede.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Meio termo entre rede regular e rede aleatória.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PT" dirty="0"/>
              <a:t>Sumário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99592" y="147565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Historia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Característica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Complexa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24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4169" y="404664"/>
            <a:ext cx="619268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Mundo Pequeno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D2854D-7B9E-DA04-C67B-12081BB1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0" y="2204863"/>
            <a:ext cx="8211886" cy="33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Sem Escala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Distribuição dos nós e igual ao modelo aleatório.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Poucos nós com muitos links.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Varias redes reais tem característica de uma rede sem escala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Utiliza conexão preferencial.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3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Sem Escala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D87E3D-45BC-CF4F-21E6-25D421E6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23" y="1442079"/>
            <a:ext cx="5041354" cy="44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Sem Escala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0E14EE-AD9F-4DAB-13C5-24726515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916832"/>
            <a:ext cx="67151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7684" y="404664"/>
            <a:ext cx="5688632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Problema do Caminho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95536" y="1772816"/>
            <a:ext cx="8553041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Encontrar o caminho mínimo ou o mais curto.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Menor tempo de viagem dos pacotes.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Menor custo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8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39552" y="1772816"/>
            <a:ext cx="8409025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Algoritmo de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– é uma solução para encontrar o caminho mínimo.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Grafos orientados e não orientados.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Identifica, a partir do nó O, o custo mínimo entre esse nó e todos os outros do grafo</a:t>
            </a:r>
            <a:r>
              <a:rPr lang="pt-BR" sz="1100" dirty="0">
                <a:effectLst/>
                <a:latin typeface="Arial" panose="020B0604020202020204" pitchFamily="34" charset="0"/>
              </a:rPr>
              <a:t>. 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88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CD7B6B-CC63-4286-4A26-E1F83C7D7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8" y="1723011"/>
            <a:ext cx="237626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ara todo v ∈ V[G]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d[v] ← ∞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π[v] ← 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d[s] ← 0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19E985-2737-C7FD-6337-769BB871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90" y="1372247"/>
            <a:ext cx="3126175" cy="3541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9374AA-3E74-1934-B96A-138F0F15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90" y="3183707"/>
            <a:ext cx="7653974" cy="290238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DC1CE472-47C0-A549-4707-E814F3097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587" y="3418715"/>
            <a:ext cx="11352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 ← V[G]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BAF6E1F-C362-0EDB-3089-0C70644D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72" y="3749334"/>
            <a:ext cx="6686614" cy="29023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E6FFD11C-1CAB-5EF1-569E-277497337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930" y="4070418"/>
            <a:ext cx="3639118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enquanto Q ≠ ø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 ←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extrair-mín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(Q)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cada v adjacente a u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d[v] &gt; d[u] + peso(u, v)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então d[v] ← d[u] + peso(u, v)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π[v] ← u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96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AFFE1F-2E7A-A241-C389-C6CDD2D8B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056784" cy="462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4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12119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F06A24-8009-6024-8FFD-48E2126D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220931"/>
            <a:ext cx="6084143" cy="48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8F6AF7-4254-D6BD-D9B2-A6E68F37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41634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Evolução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11560" y="1700808"/>
            <a:ext cx="8337017" cy="446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Início da década de 70 na comunicação sem fio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Década de 90 crescimento massivo com celulares  e computadores pessoais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Expansão da internet redes ad hoc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542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2E24D2-2284-A047-31B1-E489AB19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1"/>
            <a:ext cx="61926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2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263E1F-8900-82D1-AB01-0E3BC5B0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66480"/>
            <a:ext cx="7404480" cy="45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8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3688" y="264766"/>
            <a:ext cx="5688632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A4C094-1ACB-C555-E029-E4DFA3232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95474"/>
            <a:ext cx="5256584" cy="412354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2E15D25-9DDA-2DEC-DC44-16DA507DBF30}"/>
              </a:ext>
            </a:extLst>
          </p:cNvPr>
          <p:cNvSpPr txBox="1"/>
          <p:nvPr/>
        </p:nvSpPr>
        <p:spPr>
          <a:xfrm>
            <a:off x="2339752" y="5519014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Fonte: https://en.wikipedia.org/wiki/File:Dijkstra_Animation.gif</a:t>
            </a:r>
          </a:p>
        </p:txBody>
      </p:sp>
    </p:spTree>
    <p:extLst>
      <p:ext uri="{BB962C8B-B14F-4D97-AF65-F5344CB8AC3E}">
        <p14:creationId xmlns:p14="http://schemas.microsoft.com/office/powerpoint/2010/main" val="197564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03748" y="355785"/>
            <a:ext cx="4896544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3F68C1-6080-0FF6-3938-219C6F45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46" y="1376772"/>
            <a:ext cx="5256584" cy="410445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DF81A7-C77A-4C87-3890-46BD56CBE7D9}"/>
              </a:ext>
            </a:extLst>
          </p:cNvPr>
          <p:cNvSpPr txBox="1"/>
          <p:nvPr/>
        </p:nvSpPr>
        <p:spPr>
          <a:xfrm>
            <a:off x="1714588" y="5589240"/>
            <a:ext cx="607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 :www.upload.wikimedia.org/wikipedia/commons/2/23/Dijkstras_progress_animation.gif</a:t>
            </a:r>
          </a:p>
        </p:txBody>
      </p:sp>
    </p:spTree>
    <p:extLst>
      <p:ext uri="{BB962C8B-B14F-4D97-AF65-F5344CB8AC3E}">
        <p14:creationId xmlns:p14="http://schemas.microsoft.com/office/powerpoint/2010/main" val="1420692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3728" y="332655"/>
            <a:ext cx="511256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747D3D-4E85-9C13-8FEE-7E28984CD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95413"/>
            <a:ext cx="5904655" cy="42671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2CF01E-8203-9869-1EDC-BD6E0F65F203}"/>
              </a:ext>
            </a:extLst>
          </p:cNvPr>
          <p:cNvSpPr txBox="1"/>
          <p:nvPr/>
        </p:nvSpPr>
        <p:spPr>
          <a:xfrm>
            <a:off x="2555775" y="5562587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Fonte: https://en.wikipedia.org/wiki/File:DijkstraDemo.gif</a:t>
            </a:r>
          </a:p>
        </p:txBody>
      </p:sp>
    </p:spTree>
    <p:extLst>
      <p:ext uri="{BB962C8B-B14F-4D97-AF65-F5344CB8AC3E}">
        <p14:creationId xmlns:p14="http://schemas.microsoft.com/office/powerpoint/2010/main" val="62057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5596" y="404664"/>
            <a:ext cx="7272808" cy="1143000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Problemas Relacionados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1772816"/>
            <a:ext cx="8481033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algoritmo de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não consegue encontrar o menor caminho em um grafo com pesos negativos.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Pode-se usar o algoritmo de Floyd, que consegue descobrir a menor distância entre todos os pares de vértices de qualquer grafo sem ciclos com peso negativo em uma complexidade de tempo maior.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processo utilizado no algoritmo de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é bastante similar ao processo usado no Prim.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33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Prim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272550" y="1340768"/>
            <a:ext cx="784887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Exemplo do algoritmo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Prim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28786B-51D0-E1FB-CBC7-00944815D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48880"/>
            <a:ext cx="4392488" cy="34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1124744"/>
            <a:ext cx="856895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      O estudo das redes complexas é de enorme valor por dois principais motivos. Primeiro porque são incontáveis os sistemas complexos que podem ser representados sob a forma de grafos. E segundo, as pesquisas têm demonstrado que distintas modalidades de redes complexas, apresentam propriedades estatísticas semelhantes . Logo , o ferramental matemático e computacional criado para analisar o comportamento de uma rede especifica, por exemplo, pode ser facilmente adaptado para o estudo de redes de  outras preferências. 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4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44603-EFFA-6B88-5D06-99A0FDFCE50A}"/>
              </a:ext>
            </a:extLst>
          </p:cNvPr>
          <p:cNvSpPr txBox="1">
            <a:spLocks/>
          </p:cNvSpPr>
          <p:nvPr/>
        </p:nvSpPr>
        <p:spPr>
          <a:xfrm>
            <a:off x="467544" y="1772816"/>
            <a:ext cx="8481033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NEWMAN, M.E.J.;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The structure and function of complex networks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SIAM Review 45, 167–256 (2003). 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NEWMAN, M.E.J.;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Models of the small world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J. Stat. Phys. 101, 819–841 (2000).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JIM, S.; BESTRAVOS, A.;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Small-World Internet Topologies - Possible Causes and Implications on Scalability of End-System Multicast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Technical Report BUCS-2002-004, Boston University, 2002 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ALOUTSOS, M.; FALOUTSOS, P.; FALOUTSOS, C.;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On Power-Law Relationships of the Internet Topology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SIGCOMM 1999 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www.gta.ufrj.br/ensino/eel879/trabalhos_vf_2009_2 - acesso dia 25-01-2023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www.pt.wikipedia.org/wiki/Teoria_das_redes_complexas acesso dia 26-01-2023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www.cos.ufrj.br/~daniel/JAI-RC/JAI-RC.pdf - acesso dia 27-01-2023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0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13880" y="1772816"/>
            <a:ext cx="6824849" cy="18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Conjunto de equipamentos interligados por canais de comunicação.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63BAF8-E9CD-A3D0-982A-A8CDDD5D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2" y="3140968"/>
            <a:ext cx="4536504" cy="26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75252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Classes de Redes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9705" y="1772816"/>
            <a:ext cx="7848872" cy="439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de informação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social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tecnológica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Rede Biológica</a:t>
            </a:r>
          </a:p>
          <a:p>
            <a:pPr algn="l">
              <a:lnSpc>
                <a:spcPct val="150000"/>
              </a:lnSpc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4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4392488" cy="1143000"/>
          </a:xfrm>
        </p:spPr>
        <p:txBody>
          <a:bodyPr/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67487" y="1475656"/>
            <a:ext cx="8776513" cy="432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Operação distribuída – não depende de um nó especifico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Sem ciclo no roteamento – pacotes trafegando na rede sem tempo indeterminado.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Demanda – adaptação ao tráfego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Período de Sonolência – adaptação de inatividade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90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720" y="404664"/>
            <a:ext cx="5544616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Movimentos na Rede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ABE097-E3F5-1393-897C-280264F5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03" y="1268760"/>
            <a:ext cx="6988497" cy="44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9103" y="332656"/>
            <a:ext cx="6671953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Problema De Roteamento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090825" y="1326282"/>
            <a:ext cx="7848872" cy="232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Envio de pacotes entre redes.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Busca a melhor rota (mais curta). 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Considera distâncias e largura de banda.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8EF809-74DA-2AB1-ECC9-B7AE9C732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84984"/>
            <a:ext cx="53816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3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3647" y="476672"/>
            <a:ext cx="6552728" cy="1143000"/>
          </a:xfrm>
        </p:spPr>
        <p:txBody>
          <a:bodyPr>
            <a:normAutofit fontScale="90000"/>
          </a:bodyPr>
          <a:lstStyle/>
          <a:p>
            <a:pPr algn="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Rede Complexa – O Grafo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83511" y="2060848"/>
            <a:ext cx="8193001" cy="273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Sistemas complexos em forma de rede.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Muitos vértices e arestas.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Recursos de análise computacional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28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</TotalTime>
  <Words>967</Words>
  <Application>Microsoft Office PowerPoint</Application>
  <PresentationFormat>Apresentação na tela (4:3)</PresentationFormat>
  <Paragraphs>126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Arial Unicode MS</vt:lpstr>
      <vt:lpstr>Calibri</vt:lpstr>
      <vt:lpstr>Tema do Office</vt:lpstr>
      <vt:lpstr>Apresentação do PowerPoint</vt:lpstr>
      <vt:lpstr>Sumário </vt:lpstr>
      <vt:lpstr>Evolução </vt:lpstr>
      <vt:lpstr>Redes</vt:lpstr>
      <vt:lpstr>Classes de Redes</vt:lpstr>
      <vt:lpstr>Características </vt:lpstr>
      <vt:lpstr>Movimentos na Rede</vt:lpstr>
      <vt:lpstr>Problema De Roteamento</vt:lpstr>
      <vt:lpstr>Rede Complexa – O Grafo</vt:lpstr>
      <vt:lpstr>Rede Complexa</vt:lpstr>
      <vt:lpstr>Grafos</vt:lpstr>
      <vt:lpstr>Custo</vt:lpstr>
      <vt:lpstr>Grafo – Matriz de Adjacência</vt:lpstr>
      <vt:lpstr>Rede Complexa</vt:lpstr>
      <vt:lpstr>Rede Complexa</vt:lpstr>
      <vt:lpstr>Redes Complexas</vt:lpstr>
      <vt:lpstr>Rede Aleatória</vt:lpstr>
      <vt:lpstr>Rede Aleatória</vt:lpstr>
      <vt:lpstr>Rede Mundo Pequeno</vt:lpstr>
      <vt:lpstr>Rede Mundo Pequeno</vt:lpstr>
      <vt:lpstr>Rede Sem Escala</vt:lpstr>
      <vt:lpstr>Rede Sem Escala</vt:lpstr>
      <vt:lpstr>Rede Sem Escala</vt:lpstr>
      <vt:lpstr>Problema do Caminho</vt:lpstr>
      <vt:lpstr>Solução</vt:lpstr>
      <vt:lpstr>Algoritmo Dijkstra</vt:lpstr>
      <vt:lpstr>Algoritmo Dijkstra</vt:lpstr>
      <vt:lpstr>Algoritmo Dijkstra</vt:lpstr>
      <vt:lpstr>Algoritmo Dijkstra</vt:lpstr>
      <vt:lpstr>Algoritmo Dijkstra</vt:lpstr>
      <vt:lpstr>Algoritmo Dijkstra</vt:lpstr>
      <vt:lpstr>Algoritmo Dijkstra</vt:lpstr>
      <vt:lpstr>Algoritmo Dijkstra</vt:lpstr>
      <vt:lpstr>Algoritmo Dijkstra</vt:lpstr>
      <vt:lpstr>Problemas Relacionados</vt:lpstr>
      <vt:lpstr>Algoritmo Prim</vt:lpstr>
      <vt:lpstr>Conclusão</vt:lpstr>
      <vt:lpstr>Título do Slide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Gusthavo Bastos Pereira</dc:creator>
  <cp:lastModifiedBy>Eduardo Maslow</cp:lastModifiedBy>
  <cp:revision>21</cp:revision>
  <dcterms:created xsi:type="dcterms:W3CDTF">2014-08-01T17:46:40Z</dcterms:created>
  <dcterms:modified xsi:type="dcterms:W3CDTF">2023-01-27T19:29:38Z</dcterms:modified>
</cp:coreProperties>
</file>